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6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633559A-5E0C-4D9A-8DE6-6FBBFC9119D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281A2C3-9458-4325-B47D-74B211AF6FD1}" type="datetimeFigureOut">
              <a:rPr lang="en-US" smtClean="0"/>
              <a:t>10/1/2018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Legal Environment of Business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7391400" cy="2286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Contract Formation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Professor Alexandria </a:t>
            </a:r>
            <a:r>
              <a:rPr lang="en-US">
                <a:solidFill>
                  <a:schemeClr val="tx1"/>
                </a:solidFill>
              </a:rPr>
              <a:t>Zylstra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461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1534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Legal Definition of a Contract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Promise or set of promises, for breach of which, the law provides a remedy, or the performance of which the law in some way recognizes as a duty  (Miller and Cross, 250)</a:t>
            </a:r>
          </a:p>
          <a:p>
            <a:pPr marL="411480" lvl="1" indent="0">
              <a:lnSpc>
                <a:spcPct val="90000"/>
              </a:lnSpc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b="1" dirty="0"/>
              <a:t>Common definition</a:t>
            </a:r>
            <a:r>
              <a:rPr lang="en-US" sz="2800" dirty="0"/>
              <a:t>: a voluntary agreement enforceable by a court</a:t>
            </a:r>
          </a:p>
          <a:p>
            <a:pPr marL="114300" indent="0">
              <a:lnSpc>
                <a:spcPct val="90000"/>
              </a:lnSpc>
              <a:buNone/>
            </a:pPr>
            <a:endParaRPr lang="en-US" sz="2800" dirty="0"/>
          </a:p>
          <a:p>
            <a:r>
              <a:rPr lang="en-US" sz="2800" b="1" dirty="0"/>
              <a:t>Purpose of contract law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9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229600" cy="1143000"/>
          </a:xfrm>
        </p:spPr>
        <p:txBody>
          <a:bodyPr/>
          <a:lstStyle/>
          <a:p>
            <a:r>
              <a:rPr lang="en-US" sz="4200" dirty="0"/>
              <a:t>Contract Validity and Enforceability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077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Requirements of a Valid Contract:</a:t>
            </a:r>
          </a:p>
          <a:p>
            <a:pPr lvl="1"/>
            <a:r>
              <a:rPr lang="en-US" sz="2800" dirty="0"/>
              <a:t>Agreement (Offer &amp; Acceptance)</a:t>
            </a:r>
          </a:p>
          <a:p>
            <a:pPr lvl="1"/>
            <a:r>
              <a:rPr lang="en-US" sz="2800" dirty="0"/>
              <a:t>Consideration: bargained-for-exchange</a:t>
            </a:r>
          </a:p>
          <a:p>
            <a:pPr lvl="1"/>
            <a:r>
              <a:rPr lang="en-US" sz="2800" dirty="0"/>
              <a:t>Contractual Capacity</a:t>
            </a:r>
          </a:p>
          <a:p>
            <a:pPr lvl="1"/>
            <a:r>
              <a:rPr lang="en-US" sz="2800" dirty="0"/>
              <a:t>Legality: purpose of contract must be legal at the time of execution</a:t>
            </a:r>
          </a:p>
          <a:p>
            <a:pPr marL="411480" lvl="1" indent="0">
              <a:buNone/>
            </a:pPr>
            <a:endParaRPr lang="en-US" sz="2800" dirty="0"/>
          </a:p>
          <a:p>
            <a:r>
              <a:rPr lang="en-US" sz="2800" b="1" dirty="0"/>
              <a:t>Defenses to the Enforceability of a Valid Contract:</a:t>
            </a:r>
          </a:p>
          <a:p>
            <a:pPr lvl="1"/>
            <a:r>
              <a:rPr lang="en-US" sz="2800" dirty="0"/>
              <a:t>Lack of voluntary consent</a:t>
            </a:r>
          </a:p>
          <a:p>
            <a:pPr lvl="1"/>
            <a:r>
              <a:rPr lang="en-US" sz="2800" dirty="0"/>
              <a:t>Improper form: some types of contracts must be in writing</a:t>
            </a:r>
          </a:p>
          <a:p>
            <a:pPr lvl="1"/>
            <a:r>
              <a:rPr lang="en-US" sz="2800" dirty="0"/>
              <a:t>Unconscionability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8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838200"/>
          </a:xfrm>
        </p:spPr>
        <p:txBody>
          <a:bodyPr/>
          <a:lstStyle/>
          <a:p>
            <a:r>
              <a:rPr lang="en-US" dirty="0"/>
              <a:t>Classification of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382000" cy="5867400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b="1" dirty="0"/>
              <a:t>Unilateral versus Bilateral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3100" dirty="0"/>
              <a:t>When is a bilateral contract formed?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3100" dirty="0"/>
              <a:t>When is a unilateral contract formed? </a:t>
            </a:r>
          </a:p>
          <a:p>
            <a:pPr lvl="3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Revocation of Offers for Unilateral Contracts</a:t>
            </a:r>
          </a:p>
          <a:p>
            <a:pPr marL="777240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900" i="1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b="1" dirty="0"/>
              <a:t>Express versus Implied Contracts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Express: oral or written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Implied-in-fact: conduct creates and defines the terms of the contract</a:t>
            </a:r>
          </a:p>
          <a:p>
            <a:pPr marL="777240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300" dirty="0"/>
          </a:p>
          <a:p>
            <a:pPr marL="114300" indent="0">
              <a:buNone/>
            </a:pPr>
            <a:endParaRPr lang="en-US" sz="2900" dirty="0"/>
          </a:p>
          <a:p>
            <a:pPr lvl="1"/>
            <a:r>
              <a:rPr lang="en-US" sz="2900" b="1" dirty="0"/>
              <a:t>Contract enforceability</a:t>
            </a:r>
          </a:p>
          <a:p>
            <a:pPr lvl="2"/>
            <a:r>
              <a:rPr lang="en-US" sz="2700" b="1" dirty="0"/>
              <a:t>(Who has to perform the contract? Who can enforce the contract?)</a:t>
            </a:r>
          </a:p>
          <a:p>
            <a:pPr lvl="3"/>
            <a:r>
              <a:rPr lang="en-US" sz="2700" dirty="0"/>
              <a:t>Valid</a:t>
            </a:r>
          </a:p>
          <a:p>
            <a:pPr lvl="3"/>
            <a:r>
              <a:rPr lang="en-US" sz="2700" dirty="0"/>
              <a:t>Void</a:t>
            </a:r>
          </a:p>
          <a:p>
            <a:pPr lvl="3"/>
            <a:r>
              <a:rPr lang="en-US" sz="2700" dirty="0"/>
              <a:t>Voidable</a:t>
            </a:r>
          </a:p>
          <a:p>
            <a:pPr lvl="3"/>
            <a:r>
              <a:rPr lang="en-US" sz="2700" dirty="0"/>
              <a:t>Unenforceable</a:t>
            </a:r>
            <a:endParaRPr lang="en-US" sz="4600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305800" cy="990600"/>
          </a:xfrm>
        </p:spPr>
        <p:txBody>
          <a:bodyPr/>
          <a:lstStyle/>
          <a:p>
            <a:r>
              <a:rPr lang="en-US" sz="4200" dirty="0"/>
              <a:t>Contract Requirement: Agreement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458200" cy="5486400"/>
          </a:xfrm>
        </p:spPr>
        <p:txBody>
          <a:bodyPr>
            <a:normAutofit/>
          </a:bodyPr>
          <a:lstStyle/>
          <a:p>
            <a:r>
              <a:rPr lang="en-US" sz="2600" b="1" dirty="0"/>
              <a:t>Agreement</a:t>
            </a:r>
            <a:r>
              <a:rPr lang="en-US" sz="2600" dirty="0"/>
              <a:t>: mutual assent to the same bargain</a:t>
            </a:r>
          </a:p>
          <a:p>
            <a:pPr lvl="1"/>
            <a:r>
              <a:rPr lang="en-US" sz="2200" dirty="0"/>
              <a:t>Requirements: offer and acceptance</a:t>
            </a:r>
          </a:p>
          <a:p>
            <a:pPr lvl="2"/>
            <a:r>
              <a:rPr lang="en-US" sz="2200" b="1" dirty="0"/>
              <a:t>Offer: promise to do or not do something </a:t>
            </a:r>
            <a:r>
              <a:rPr lang="en-US" sz="1600" dirty="0"/>
              <a:t>(Miller and Cross, 257)</a:t>
            </a:r>
            <a:endParaRPr lang="en-US" sz="1600" b="1" dirty="0"/>
          </a:p>
          <a:p>
            <a:pPr lvl="3"/>
            <a:r>
              <a:rPr lang="en-US" sz="2200" dirty="0"/>
              <a:t>Requirements: intent, terms, communication</a:t>
            </a:r>
          </a:p>
          <a:p>
            <a:pPr lvl="3"/>
            <a:r>
              <a:rPr lang="en-US" sz="2200" dirty="0"/>
              <a:t>Termination of offer prior to acceptance</a:t>
            </a:r>
          </a:p>
          <a:p>
            <a:pPr lvl="4"/>
            <a:r>
              <a:rPr lang="en-US" sz="2200" dirty="0"/>
              <a:t>By action of </a:t>
            </a:r>
            <a:r>
              <a:rPr lang="en-US" sz="2200" dirty="0" err="1"/>
              <a:t>offeror</a:t>
            </a:r>
            <a:r>
              <a:rPr lang="en-US" sz="2200" dirty="0"/>
              <a:t> or </a:t>
            </a:r>
            <a:r>
              <a:rPr lang="en-US" sz="2200" dirty="0" err="1"/>
              <a:t>offeree</a:t>
            </a:r>
            <a:endParaRPr lang="en-US" sz="2200" dirty="0"/>
          </a:p>
          <a:p>
            <a:pPr lvl="4"/>
            <a:r>
              <a:rPr lang="en-US" sz="2200" dirty="0"/>
              <a:t>By operation of law</a:t>
            </a:r>
          </a:p>
          <a:p>
            <a:pPr lvl="2"/>
            <a:r>
              <a:rPr lang="en-US" sz="2200" b="1" dirty="0"/>
              <a:t>Acceptance: A voluntary act (expressed or implied) by the Offeree that shows assent (agreement), to the terms of an offer </a:t>
            </a:r>
            <a:r>
              <a:rPr lang="en-US" sz="1600" dirty="0"/>
              <a:t>(Miller and Cross, 262)</a:t>
            </a:r>
            <a:endParaRPr lang="en-US" sz="1600" b="1" dirty="0"/>
          </a:p>
          <a:p>
            <a:pPr lvl="3"/>
            <a:r>
              <a:rPr lang="en-US" sz="2200" dirty="0"/>
              <a:t>Requirements: mirror image rule, communication (mailbox rule – acceptance occurs when dispatched)</a:t>
            </a:r>
          </a:p>
          <a:p>
            <a:endParaRPr lang="en-US" sz="2400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1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077200" cy="1143000"/>
          </a:xfrm>
        </p:spPr>
        <p:txBody>
          <a:bodyPr/>
          <a:lstStyle/>
          <a:p>
            <a:r>
              <a:rPr lang="en-US" sz="4200" dirty="0"/>
              <a:t>Contract Requirement: </a:t>
            </a:r>
            <a:r>
              <a:rPr lang="en-US" sz="3600" dirty="0"/>
              <a:t>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/>
              <a:t>Consideration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Requirements: legally sufficient value and bargained-for exchange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Agreements that lack consideration: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Pre-existing duty</a:t>
            </a:r>
          </a:p>
          <a:p>
            <a:pPr lvl="3">
              <a:lnSpc>
                <a:spcPct val="110000"/>
              </a:lnSpc>
              <a:spcBef>
                <a:spcPts val="0"/>
              </a:spcBef>
            </a:pPr>
            <a:r>
              <a:rPr lang="en-US" sz="2600" dirty="0"/>
              <a:t>Exception – unforeseen difficulties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Past consideration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3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305800" cy="1143000"/>
          </a:xfrm>
        </p:spPr>
        <p:txBody>
          <a:bodyPr/>
          <a:lstStyle/>
          <a:p>
            <a:r>
              <a:rPr lang="en-US" sz="4000" dirty="0"/>
              <a:t>Contract Requirements 3 and 4: Capacity and Legality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382000" cy="51054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b="1" dirty="0"/>
              <a:t>Contractual Capacity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Minors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Mental incompetence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Intoxication</a:t>
            </a:r>
          </a:p>
          <a:p>
            <a:pPr marL="41148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1050" dirty="0"/>
          </a:p>
          <a:p>
            <a:pPr>
              <a:spcBef>
                <a:spcPts val="0"/>
              </a:spcBef>
            </a:pPr>
            <a:r>
              <a:rPr lang="en-US" sz="2800" b="1" dirty="0"/>
              <a:t>Contractual Legality</a:t>
            </a:r>
          </a:p>
          <a:p>
            <a:pPr lvl="1">
              <a:spcBef>
                <a:spcPts val="0"/>
              </a:spcBef>
            </a:pPr>
            <a:r>
              <a:rPr lang="en-US" sz="2700" dirty="0"/>
              <a:t>Contracts contrary to statute		</a:t>
            </a:r>
          </a:p>
          <a:p>
            <a:pPr lvl="1">
              <a:spcBef>
                <a:spcPts val="0"/>
              </a:spcBef>
            </a:pPr>
            <a:r>
              <a:rPr lang="en-US" sz="2700" dirty="0"/>
              <a:t>Contracts contrary to public policy</a:t>
            </a:r>
          </a:p>
          <a:p>
            <a:pPr lvl="2">
              <a:spcBef>
                <a:spcPts val="0"/>
              </a:spcBef>
            </a:pPr>
            <a:r>
              <a:rPr lang="en-US" sz="2500" dirty="0"/>
              <a:t>Unconscionable contracts	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503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1093</TotalTime>
  <Words>343</Words>
  <Application>Microsoft Office PowerPoint</Application>
  <PresentationFormat>On-screen Show (4:3)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Adjacency</vt:lpstr>
      <vt:lpstr>Legal Environment of Business </vt:lpstr>
      <vt:lpstr>Contracts</vt:lpstr>
      <vt:lpstr>Contract Validity and Enforceability</vt:lpstr>
      <vt:lpstr>Classification of Contracts</vt:lpstr>
      <vt:lpstr>Contract Requirement: Agreement </vt:lpstr>
      <vt:lpstr>Contract Requirement: Consideration</vt:lpstr>
      <vt:lpstr>Contract Requirements 3 and 4: Capacity and Legality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Environment of Business</dc:title>
  <dc:creator>Andria</dc:creator>
  <cp:lastModifiedBy>Acer</cp:lastModifiedBy>
  <cp:revision>76</cp:revision>
  <dcterms:created xsi:type="dcterms:W3CDTF">2014-08-13T14:37:47Z</dcterms:created>
  <dcterms:modified xsi:type="dcterms:W3CDTF">2018-10-01T23:24:36Z</dcterms:modified>
</cp:coreProperties>
</file>